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5" Type="http://schemas.openxmlformats.org/officeDocument/2006/relationships/notesMaster" Target="notesMasters/notesMaster1.xml"/><Relationship Id="rId19" Type="http://schemas.openxmlformats.org/officeDocument/2006/relationships/font" Target="fonts/Roboto-boldItalic.fntdata"/><Relationship Id="rId6" Type="http://schemas.openxmlformats.org/officeDocument/2006/relationships/slide" Target="slides/slide1.xml"/><Relationship Id="rId18"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6f73a04f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6f73a04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c6f73a04f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c6f73a04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736f07d652_3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736f07d652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736f07d652_3_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736f07d652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736f07d652_1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736f07d65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hyperlink" Target="https://doi.org/10.18280/isi.240602"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473950"/>
            <a:ext cx="8222100" cy="183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i="1" lang="en" sz="3600" u="sng"/>
              <a:t>FallAlert:</a:t>
            </a:r>
            <a:r>
              <a:rPr lang="en" sz="3600"/>
              <a:t> </a:t>
            </a:r>
            <a:r>
              <a:rPr lang="en" sz="3000"/>
              <a:t>A Mobile Application for Real-Time Fall Detection and Emergency Assistance</a:t>
            </a:r>
            <a:endParaRPr sz="3000"/>
          </a:p>
        </p:txBody>
      </p:sp>
      <p:sp>
        <p:nvSpPr>
          <p:cNvPr id="68" name="Google Shape;68;p13"/>
          <p:cNvSpPr txBox="1"/>
          <p:nvPr>
            <p:ph idx="1" type="subTitle"/>
          </p:nvPr>
        </p:nvSpPr>
        <p:spPr>
          <a:xfrm>
            <a:off x="390525" y="2789125"/>
            <a:ext cx="8633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Project Presentaion for ENGG*6400 Mobile App Development</a:t>
            </a:r>
            <a:endParaRPr sz="2400"/>
          </a:p>
        </p:txBody>
      </p:sp>
      <p:sp>
        <p:nvSpPr>
          <p:cNvPr id="69" name="Google Shape;69;p13"/>
          <p:cNvSpPr txBox="1"/>
          <p:nvPr/>
        </p:nvSpPr>
        <p:spPr>
          <a:xfrm>
            <a:off x="528250" y="3540175"/>
            <a:ext cx="64152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lt1"/>
                </a:solidFill>
                <a:latin typeface="Roboto"/>
                <a:ea typeface="Roboto"/>
                <a:cs typeface="Roboto"/>
                <a:sym typeface="Roboto"/>
              </a:rPr>
              <a:t>Team members:</a:t>
            </a:r>
            <a:br>
              <a:rPr lang="en" sz="1600">
                <a:solidFill>
                  <a:schemeClr val="lt1"/>
                </a:solidFill>
                <a:latin typeface="Roboto"/>
                <a:ea typeface="Roboto"/>
                <a:cs typeface="Roboto"/>
                <a:sym typeface="Roboto"/>
              </a:rPr>
            </a:br>
            <a:r>
              <a:rPr lang="en" sz="1600">
                <a:solidFill>
                  <a:schemeClr val="lt1"/>
                </a:solidFill>
                <a:latin typeface="Roboto"/>
                <a:ea typeface="Roboto"/>
                <a:cs typeface="Roboto"/>
                <a:sym typeface="Roboto"/>
              </a:rPr>
              <a:t>Xunzhong Qin 	 	Student ID: 1307098</a:t>
            </a:r>
            <a:br>
              <a:rPr lang="en" sz="1600">
                <a:solidFill>
                  <a:schemeClr val="lt1"/>
                </a:solidFill>
                <a:latin typeface="Roboto"/>
                <a:ea typeface="Roboto"/>
                <a:cs typeface="Roboto"/>
                <a:sym typeface="Roboto"/>
              </a:rPr>
            </a:br>
            <a:r>
              <a:rPr lang="en" sz="1600">
                <a:solidFill>
                  <a:schemeClr val="lt1"/>
                </a:solidFill>
                <a:latin typeface="Roboto"/>
                <a:ea typeface="Roboto"/>
                <a:cs typeface="Roboto"/>
                <a:sym typeface="Roboto"/>
              </a:rPr>
              <a:t>Om Bhosale  		Student ID: 1293903</a:t>
            </a:r>
            <a:endParaRPr sz="1600">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Thanks!</a:t>
            </a:r>
            <a:endParaRPr sz="3000"/>
          </a:p>
        </p:txBody>
      </p:sp>
      <p:sp>
        <p:nvSpPr>
          <p:cNvPr id="126" name="Google Shape;126;p22"/>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p:txBody>
      </p:sp>
      <p:pic>
        <p:nvPicPr>
          <p:cNvPr descr="Black and white upward shot of Golden Gate Bridge" id="127" name="Google Shape;127;p22"/>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75" name="Google Shape;75;p1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chemeClr val="dk2"/>
              </a:buClr>
              <a:buSzPts val="1500"/>
              <a:buFont typeface="Arial"/>
              <a:buChar char="●"/>
            </a:pPr>
            <a:r>
              <a:rPr lang="en" sz="1500">
                <a:solidFill>
                  <a:schemeClr val="dk2"/>
                </a:solidFill>
                <a:latin typeface="Arial"/>
                <a:ea typeface="Arial"/>
                <a:cs typeface="Arial"/>
                <a:sym typeface="Arial"/>
              </a:rPr>
              <a:t>The project aims to design and implement an Android application, "FallAlert," which detects falls in elderly individuals or workers in hazardous environments.</a:t>
            </a:r>
            <a:br>
              <a:rPr lang="en" sz="1500">
                <a:solidFill>
                  <a:schemeClr val="dk2"/>
                </a:solidFill>
                <a:latin typeface="Arial"/>
                <a:ea typeface="Arial"/>
                <a:cs typeface="Arial"/>
                <a:sym typeface="Arial"/>
              </a:rPr>
            </a:br>
            <a:endParaRPr sz="1500">
              <a:solidFill>
                <a:schemeClr val="dk2"/>
              </a:solidFill>
              <a:latin typeface="Arial"/>
              <a:ea typeface="Arial"/>
              <a:cs typeface="Arial"/>
              <a:sym typeface="Arial"/>
            </a:endParaRPr>
          </a:p>
          <a:p>
            <a:pPr indent="-323850" lvl="0" marL="457200" rtl="0" algn="l">
              <a:spcBef>
                <a:spcPts val="0"/>
              </a:spcBef>
              <a:spcAft>
                <a:spcPts val="0"/>
              </a:spcAft>
              <a:buClr>
                <a:schemeClr val="dk2"/>
              </a:buClr>
              <a:buSzPts val="1500"/>
              <a:buFont typeface="Arial"/>
              <a:buChar char="●"/>
            </a:pPr>
            <a:r>
              <a:rPr lang="en" sz="1500">
                <a:solidFill>
                  <a:schemeClr val="dk2"/>
                </a:solidFill>
                <a:latin typeface="Arial"/>
                <a:ea typeface="Arial"/>
                <a:cs typeface="Arial"/>
                <a:sym typeface="Arial"/>
              </a:rPr>
              <a:t>The app provides immediate assistance by making an emergency call or sending a text message to the pre-configured contacts.</a:t>
            </a:r>
            <a:endParaRPr sz="1500">
              <a:solidFill>
                <a:schemeClr val="dk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endParaRPr/>
          </a:p>
        </p:txBody>
      </p:sp>
      <p:sp>
        <p:nvSpPr>
          <p:cNvPr id="81" name="Google Shape;81;p1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p>
            <a:pPr indent="-317500" lvl="0" marL="228600" rtl="0" algn="l">
              <a:spcBef>
                <a:spcPts val="0"/>
              </a:spcBef>
              <a:spcAft>
                <a:spcPts val="0"/>
              </a:spcAft>
              <a:buClr>
                <a:schemeClr val="dk2"/>
              </a:buClr>
              <a:buSzPts val="1400"/>
              <a:buChar char="●"/>
            </a:pPr>
            <a:r>
              <a:rPr lang="en">
                <a:solidFill>
                  <a:schemeClr val="dk2"/>
                </a:solidFill>
              </a:rPr>
              <a:t>We have the experience of developing software for emergency dispatch center, understanding the requirements from different kinds of emergency situations, especially for the people who lives or works alone. It’s very important to help them send out the alert automatically in case of they lose the capability to ask for help.</a:t>
            </a:r>
            <a:endParaRPr>
              <a:solidFill>
                <a:schemeClr val="dk2"/>
              </a:solidFill>
            </a:endParaRPr>
          </a:p>
        </p:txBody>
      </p:sp>
      <p:sp>
        <p:nvSpPr>
          <p:cNvPr id="82" name="Google Shape;82;p1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p>
            <a:pPr indent="-317500" lvl="0" marL="171450" rtl="0" algn="l">
              <a:spcBef>
                <a:spcPts val="0"/>
              </a:spcBef>
              <a:spcAft>
                <a:spcPts val="0"/>
              </a:spcAft>
              <a:buClr>
                <a:schemeClr val="dk2"/>
              </a:buClr>
              <a:buSzPts val="1400"/>
              <a:buChar char="●"/>
            </a:pPr>
            <a:r>
              <a:rPr lang="en">
                <a:solidFill>
                  <a:schemeClr val="dk2"/>
                </a:solidFill>
              </a:rPr>
              <a:t>As we are learning the mobile app development as well as machine learning, it motives us to do the research in this area and start developing this app. The technologies and ideas can also be used in many other wearable devices like smart watch, helmet etc.</a:t>
            </a:r>
            <a:endParaRPr>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Objectives</a:t>
            </a:r>
            <a:endParaRPr/>
          </a:p>
        </p:txBody>
      </p:sp>
      <p:sp>
        <p:nvSpPr>
          <p:cNvPr id="88" name="Google Shape;88;p16"/>
          <p:cNvSpPr txBox="1"/>
          <p:nvPr/>
        </p:nvSpPr>
        <p:spPr>
          <a:xfrm>
            <a:off x="3356825" y="1200"/>
            <a:ext cx="5353500" cy="5141100"/>
          </a:xfrm>
          <a:prstGeom prst="rect">
            <a:avLst/>
          </a:prstGeom>
          <a:noFill/>
          <a:ln>
            <a:noFill/>
          </a:ln>
        </p:spPr>
        <p:txBody>
          <a:bodyPr anchorCtr="0" anchor="t" bIns="91425" lIns="91425" spcFirstLastPara="1" rIns="91425" wrap="square" tIns="91425">
            <a:spAutoFit/>
          </a:bodyPr>
          <a:lstStyle/>
          <a:p>
            <a:pPr indent="-317500" lvl="0" marL="285750" rtl="0" algn="just">
              <a:spcBef>
                <a:spcPts val="0"/>
              </a:spcBef>
              <a:spcAft>
                <a:spcPts val="0"/>
              </a:spcAft>
              <a:buClr>
                <a:schemeClr val="dk2"/>
              </a:buClr>
              <a:buSzPts val="1400"/>
              <a:buFont typeface="Roboto"/>
              <a:buChar char="●"/>
            </a:pPr>
            <a:r>
              <a:rPr lang="en" u="sng">
                <a:solidFill>
                  <a:schemeClr val="dk2"/>
                </a:solidFill>
                <a:latin typeface="Roboto"/>
                <a:ea typeface="Roboto"/>
                <a:cs typeface="Roboto"/>
                <a:sym typeface="Roboto"/>
              </a:rPr>
              <a:t>Fall Detection:</a:t>
            </a:r>
            <a:r>
              <a:rPr lang="en">
                <a:solidFill>
                  <a:schemeClr val="dk2"/>
                </a:solidFill>
                <a:latin typeface="Roboto"/>
                <a:ea typeface="Roboto"/>
                <a:cs typeface="Roboto"/>
                <a:sym typeface="Roboto"/>
              </a:rPr>
              <a:t> Implement reliable fall detection algorithms in real time using smartphone sensors.</a:t>
            </a:r>
            <a:br>
              <a:rPr lang="en">
                <a:solidFill>
                  <a:schemeClr val="dk2"/>
                </a:solidFill>
                <a:latin typeface="Roboto"/>
                <a:ea typeface="Roboto"/>
                <a:cs typeface="Roboto"/>
                <a:sym typeface="Roboto"/>
              </a:rPr>
            </a:br>
            <a:endParaRPr>
              <a:solidFill>
                <a:schemeClr val="dk2"/>
              </a:solidFill>
              <a:latin typeface="Roboto"/>
              <a:ea typeface="Roboto"/>
              <a:cs typeface="Roboto"/>
              <a:sym typeface="Roboto"/>
            </a:endParaRPr>
          </a:p>
          <a:p>
            <a:pPr indent="-317500" lvl="0" marL="285750" rtl="0" algn="just">
              <a:spcBef>
                <a:spcPts val="0"/>
              </a:spcBef>
              <a:spcAft>
                <a:spcPts val="0"/>
              </a:spcAft>
              <a:buClr>
                <a:schemeClr val="dk2"/>
              </a:buClr>
              <a:buSzPts val="1400"/>
              <a:buFont typeface="Roboto"/>
              <a:buChar char="●"/>
            </a:pPr>
            <a:r>
              <a:rPr lang="en" u="sng">
                <a:solidFill>
                  <a:schemeClr val="dk2"/>
                </a:solidFill>
                <a:latin typeface="Roboto"/>
                <a:ea typeface="Roboto"/>
                <a:cs typeface="Roboto"/>
                <a:sym typeface="Roboto"/>
              </a:rPr>
              <a:t>Emergency Alert:</a:t>
            </a:r>
            <a:r>
              <a:rPr lang="en">
                <a:solidFill>
                  <a:schemeClr val="dk2"/>
                </a:solidFill>
                <a:latin typeface="Roboto"/>
                <a:ea typeface="Roboto"/>
                <a:cs typeface="Roboto"/>
                <a:sym typeface="Roboto"/>
              </a:rPr>
              <a:t> Automatically initiate an emergency call or send a text message with the current location and fall details to emergency contacts when a fall is detected.</a:t>
            </a:r>
            <a:br>
              <a:rPr lang="en">
                <a:solidFill>
                  <a:schemeClr val="dk2"/>
                </a:solidFill>
                <a:latin typeface="Roboto"/>
                <a:ea typeface="Roboto"/>
                <a:cs typeface="Roboto"/>
                <a:sym typeface="Roboto"/>
              </a:rPr>
            </a:br>
            <a:endParaRPr>
              <a:solidFill>
                <a:schemeClr val="dk2"/>
              </a:solidFill>
              <a:latin typeface="Roboto"/>
              <a:ea typeface="Roboto"/>
              <a:cs typeface="Roboto"/>
              <a:sym typeface="Roboto"/>
            </a:endParaRPr>
          </a:p>
          <a:p>
            <a:pPr indent="-317500" lvl="0" marL="285750" rtl="0" algn="just">
              <a:spcBef>
                <a:spcPts val="0"/>
              </a:spcBef>
              <a:spcAft>
                <a:spcPts val="0"/>
              </a:spcAft>
              <a:buClr>
                <a:schemeClr val="dk2"/>
              </a:buClr>
              <a:buSzPts val="1400"/>
              <a:buFont typeface="Roboto"/>
              <a:buChar char="●"/>
            </a:pPr>
            <a:r>
              <a:rPr lang="en" u="sng">
                <a:solidFill>
                  <a:schemeClr val="dk2"/>
                </a:solidFill>
                <a:latin typeface="Roboto"/>
                <a:ea typeface="Roboto"/>
                <a:cs typeface="Roboto"/>
                <a:sym typeface="Roboto"/>
              </a:rPr>
              <a:t>User-Friendly Interface:</a:t>
            </a:r>
            <a:r>
              <a:rPr lang="en">
                <a:solidFill>
                  <a:schemeClr val="dk2"/>
                </a:solidFill>
                <a:latin typeface="Roboto"/>
                <a:ea typeface="Roboto"/>
                <a:cs typeface="Roboto"/>
                <a:sym typeface="Roboto"/>
              </a:rPr>
              <a:t> Design an intuitive and simple user interface suitable for elderly users.</a:t>
            </a:r>
            <a:br>
              <a:rPr lang="en">
                <a:solidFill>
                  <a:schemeClr val="dk2"/>
                </a:solidFill>
                <a:latin typeface="Roboto"/>
                <a:ea typeface="Roboto"/>
                <a:cs typeface="Roboto"/>
                <a:sym typeface="Roboto"/>
              </a:rPr>
            </a:br>
            <a:endParaRPr>
              <a:solidFill>
                <a:schemeClr val="dk2"/>
              </a:solidFill>
              <a:latin typeface="Roboto"/>
              <a:ea typeface="Roboto"/>
              <a:cs typeface="Roboto"/>
              <a:sym typeface="Roboto"/>
            </a:endParaRPr>
          </a:p>
          <a:p>
            <a:pPr indent="-317500" lvl="0" marL="285750" rtl="0" algn="just">
              <a:spcBef>
                <a:spcPts val="0"/>
              </a:spcBef>
              <a:spcAft>
                <a:spcPts val="0"/>
              </a:spcAft>
              <a:buClr>
                <a:schemeClr val="dk2"/>
              </a:buClr>
              <a:buSzPts val="1400"/>
              <a:buFont typeface="Roboto"/>
              <a:buChar char="●"/>
            </a:pPr>
            <a:r>
              <a:rPr lang="en" u="sng">
                <a:solidFill>
                  <a:schemeClr val="dk2"/>
                </a:solidFill>
                <a:latin typeface="Roboto"/>
                <a:ea typeface="Roboto"/>
                <a:cs typeface="Roboto"/>
                <a:sym typeface="Roboto"/>
              </a:rPr>
              <a:t>Customizable Settings:</a:t>
            </a:r>
            <a:r>
              <a:rPr lang="en">
                <a:solidFill>
                  <a:schemeClr val="dk2"/>
                </a:solidFill>
                <a:latin typeface="Roboto"/>
                <a:ea typeface="Roboto"/>
                <a:cs typeface="Roboto"/>
                <a:sym typeface="Roboto"/>
              </a:rPr>
              <a:t> Allow users to customize emergency contacts, SMS text message templates, and waiting time before initiating an automatic emergency call.</a:t>
            </a:r>
            <a:br>
              <a:rPr lang="en">
                <a:solidFill>
                  <a:schemeClr val="dk2"/>
                </a:solidFill>
                <a:latin typeface="Roboto"/>
                <a:ea typeface="Roboto"/>
                <a:cs typeface="Roboto"/>
                <a:sym typeface="Roboto"/>
              </a:rPr>
            </a:br>
            <a:endParaRPr>
              <a:solidFill>
                <a:schemeClr val="dk2"/>
              </a:solidFill>
              <a:latin typeface="Roboto"/>
              <a:ea typeface="Roboto"/>
              <a:cs typeface="Roboto"/>
              <a:sym typeface="Roboto"/>
            </a:endParaRPr>
          </a:p>
          <a:p>
            <a:pPr indent="-317500" lvl="0" marL="285750" rtl="0" algn="just">
              <a:spcBef>
                <a:spcPts val="0"/>
              </a:spcBef>
              <a:spcAft>
                <a:spcPts val="0"/>
              </a:spcAft>
              <a:buClr>
                <a:schemeClr val="dk2"/>
              </a:buClr>
              <a:buSzPts val="1400"/>
              <a:buFont typeface="Roboto"/>
              <a:buChar char="●"/>
            </a:pPr>
            <a:r>
              <a:rPr lang="en" u="sng">
                <a:solidFill>
                  <a:schemeClr val="dk2"/>
                </a:solidFill>
                <a:latin typeface="Roboto"/>
                <a:ea typeface="Roboto"/>
                <a:cs typeface="Roboto"/>
                <a:sym typeface="Roboto"/>
              </a:rPr>
              <a:t>Machine Learning Integration:</a:t>
            </a:r>
            <a:r>
              <a:rPr lang="en">
                <a:solidFill>
                  <a:schemeClr val="dk2"/>
                </a:solidFill>
                <a:latin typeface="Roboto"/>
                <a:ea typeface="Roboto"/>
                <a:cs typeface="Roboto"/>
                <a:sym typeface="Roboto"/>
              </a:rPr>
              <a:t> Develop and train a machine learning model to improve the accuracy of fall detection by analyzing accelerometer and gyroscope data, reducing false positives and enhancing overall detection reliability.</a:t>
            </a:r>
            <a:endParaRPr>
              <a:solidFill>
                <a:schemeClr val="dk2"/>
              </a:solidFill>
              <a:latin typeface="Roboto"/>
              <a:ea typeface="Roboto"/>
              <a:cs typeface="Roboto"/>
              <a:sym typeface="Roboto"/>
            </a:endParaRPr>
          </a:p>
          <a:p>
            <a:pPr indent="0" lvl="0" marL="457200" rtl="0" algn="just">
              <a:spcBef>
                <a:spcPts val="0"/>
              </a:spcBef>
              <a:spcAft>
                <a:spcPts val="0"/>
              </a:spcAft>
              <a:buNone/>
            </a:pPr>
            <a:r>
              <a:t/>
            </a:r>
            <a:endParaRPr>
              <a:solidFill>
                <a:schemeClr val="dk2"/>
              </a:solidFill>
              <a:latin typeface="Roboto"/>
              <a:ea typeface="Roboto"/>
              <a:cs typeface="Roboto"/>
              <a:sym typeface="Roboto"/>
            </a:endParaRPr>
          </a:p>
          <a:p>
            <a:pPr indent="-317500" lvl="0" marL="285750" rtl="0" algn="just">
              <a:spcBef>
                <a:spcPts val="0"/>
              </a:spcBef>
              <a:spcAft>
                <a:spcPts val="0"/>
              </a:spcAft>
              <a:buClr>
                <a:schemeClr val="dk2"/>
              </a:buClr>
              <a:buSzPts val="1400"/>
              <a:buFont typeface="Roboto"/>
              <a:buChar char="●"/>
            </a:pPr>
            <a:r>
              <a:rPr lang="en" u="sng">
                <a:solidFill>
                  <a:schemeClr val="dk2"/>
                </a:solidFill>
                <a:latin typeface="Roboto"/>
                <a:ea typeface="Roboto"/>
                <a:cs typeface="Roboto"/>
                <a:sym typeface="Roboto"/>
              </a:rPr>
              <a:t>Battery saving strategy: </a:t>
            </a:r>
            <a:r>
              <a:rPr lang="en">
                <a:solidFill>
                  <a:schemeClr val="dk2"/>
                </a:solidFill>
                <a:latin typeface="Roboto"/>
                <a:ea typeface="Roboto"/>
                <a:cs typeface="Roboto"/>
                <a:sym typeface="Roboto"/>
              </a:rPr>
              <a:t>This might be the big challenge to release the app to public user as phone manufactures will kill the app to save battery, it’s hard to keep it running in the background.  </a:t>
            </a:r>
            <a:endParaRPr>
              <a:solidFill>
                <a:schemeClr val="dk2"/>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265500" y="152400"/>
            <a:ext cx="4045200" cy="1191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Proposed Approach</a:t>
            </a:r>
            <a:endParaRPr/>
          </a:p>
        </p:txBody>
      </p:sp>
      <p:sp>
        <p:nvSpPr>
          <p:cNvPr id="94" name="Google Shape;94;p17"/>
          <p:cNvSpPr txBox="1"/>
          <p:nvPr>
            <p:ph idx="1" type="subTitle"/>
          </p:nvPr>
        </p:nvSpPr>
        <p:spPr>
          <a:xfrm>
            <a:off x="265500" y="1442187"/>
            <a:ext cx="4045200" cy="3097500"/>
          </a:xfrm>
          <a:prstGeom prst="rect">
            <a:avLst/>
          </a:prstGeom>
        </p:spPr>
        <p:txBody>
          <a:bodyPr anchorCtr="0" anchor="t" bIns="91425" lIns="91425" spcFirstLastPara="1" rIns="91425" wrap="square" tIns="91425">
            <a:noAutofit/>
          </a:bodyPr>
          <a:lstStyle/>
          <a:p>
            <a:pPr indent="-342900" lvl="0" marL="171450" rtl="0" algn="just">
              <a:spcBef>
                <a:spcPts val="0"/>
              </a:spcBef>
              <a:spcAft>
                <a:spcPts val="0"/>
              </a:spcAft>
              <a:buSzPts val="1800"/>
              <a:buChar char="●"/>
            </a:pPr>
            <a:r>
              <a:rPr lang="en" sz="1800"/>
              <a:t>Leverage the Android smartphone's accelerometer and gyroscope to develop an algorithm that monitors movement and detects falls.</a:t>
            </a:r>
            <a:endParaRPr sz="1800"/>
          </a:p>
          <a:p>
            <a:pPr indent="0" lvl="0" marL="457200" rtl="0" algn="just">
              <a:spcBef>
                <a:spcPts val="0"/>
              </a:spcBef>
              <a:spcAft>
                <a:spcPts val="0"/>
              </a:spcAft>
              <a:buNone/>
            </a:pPr>
            <a:r>
              <a:t/>
            </a:r>
            <a:endParaRPr sz="1800"/>
          </a:p>
          <a:p>
            <a:pPr indent="-342900" lvl="0" marL="171450" rtl="0" algn="just">
              <a:spcBef>
                <a:spcPts val="0"/>
              </a:spcBef>
              <a:spcAft>
                <a:spcPts val="0"/>
              </a:spcAft>
              <a:buSzPts val="1800"/>
              <a:buChar char="●"/>
            </a:pPr>
            <a:r>
              <a:rPr lang="en" sz="1800"/>
              <a:t>Create and Pre-train a tensorflow Lite model using training data from UCI Machine Learning Repository.</a:t>
            </a:r>
            <a:endParaRPr sz="1800"/>
          </a:p>
          <a:p>
            <a:pPr indent="0" lvl="0" marL="457200" rtl="0" algn="just">
              <a:spcBef>
                <a:spcPts val="0"/>
              </a:spcBef>
              <a:spcAft>
                <a:spcPts val="0"/>
              </a:spcAft>
              <a:buNone/>
            </a:pPr>
            <a:r>
              <a:t/>
            </a:r>
            <a:endParaRPr sz="1800"/>
          </a:p>
          <a:p>
            <a:pPr indent="-342900" lvl="0" marL="171450" rtl="0" algn="just">
              <a:spcBef>
                <a:spcPts val="0"/>
              </a:spcBef>
              <a:spcAft>
                <a:spcPts val="0"/>
              </a:spcAft>
              <a:buSzPts val="1800"/>
              <a:buChar char="●"/>
            </a:pPr>
            <a:r>
              <a:rPr lang="en" sz="1800"/>
              <a:t>Integrate the model into APP and feeding the collected sensor data to predict the fall</a:t>
            </a:r>
            <a:endParaRPr sz="1800"/>
          </a:p>
        </p:txBody>
      </p:sp>
      <p:pic>
        <p:nvPicPr>
          <p:cNvPr descr="Black and white image of ladder handles coming out of the water onto a floating dock" id="95" name="Google Shape;95;p17"/>
          <p:cNvPicPr preferRelativeResize="0"/>
          <p:nvPr/>
        </p:nvPicPr>
        <p:blipFill rotWithShape="1">
          <a:blip r:embed="rId3">
            <a:alphaModFix/>
          </a:blip>
          <a:srcRect b="2669" l="27777" r="9107" t="2669"/>
          <a:stretch/>
        </p:blipFill>
        <p:spPr>
          <a:xfrm>
            <a:off x="5355300" y="1069050"/>
            <a:ext cx="3005395" cy="300539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idx="4294967295" type="title"/>
          </p:nvPr>
        </p:nvSpPr>
        <p:spPr>
          <a:xfrm flipH="1">
            <a:off x="97275" y="71425"/>
            <a:ext cx="1804500" cy="490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2"/>
                </a:solidFill>
              </a:rPr>
              <a:t>Block Diagram - APP</a:t>
            </a:r>
            <a:endParaRPr sz="1000">
              <a:solidFill>
                <a:schemeClr val="lt2"/>
              </a:solidFill>
            </a:endParaRPr>
          </a:p>
        </p:txBody>
      </p:sp>
      <p:pic>
        <p:nvPicPr>
          <p:cNvPr id="101" name="Google Shape;101;p18"/>
          <p:cNvPicPr preferRelativeResize="0"/>
          <p:nvPr/>
        </p:nvPicPr>
        <p:blipFill>
          <a:blip r:embed="rId3">
            <a:alphaModFix/>
          </a:blip>
          <a:stretch>
            <a:fillRect/>
          </a:stretch>
        </p:blipFill>
        <p:spPr>
          <a:xfrm>
            <a:off x="1725225" y="485200"/>
            <a:ext cx="6937425" cy="417311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9"/>
          <p:cNvSpPr txBox="1"/>
          <p:nvPr>
            <p:ph idx="4294967295" type="title"/>
          </p:nvPr>
        </p:nvSpPr>
        <p:spPr>
          <a:xfrm flipH="1">
            <a:off x="97175" y="71425"/>
            <a:ext cx="1031700" cy="490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2"/>
                </a:solidFill>
              </a:rPr>
              <a:t>Block Diagram - Model</a:t>
            </a:r>
            <a:endParaRPr sz="1000">
              <a:solidFill>
                <a:schemeClr val="lt2"/>
              </a:solidFill>
            </a:endParaRPr>
          </a:p>
        </p:txBody>
      </p:sp>
      <p:pic>
        <p:nvPicPr>
          <p:cNvPr id="107" name="Google Shape;107;p19"/>
          <p:cNvPicPr preferRelativeResize="0"/>
          <p:nvPr/>
        </p:nvPicPr>
        <p:blipFill>
          <a:blip r:embed="rId3">
            <a:alphaModFix/>
          </a:blip>
          <a:stretch>
            <a:fillRect/>
          </a:stretch>
        </p:blipFill>
        <p:spPr>
          <a:xfrm>
            <a:off x="1145888" y="0"/>
            <a:ext cx="2211005" cy="4838699"/>
          </a:xfrm>
          <a:prstGeom prst="rect">
            <a:avLst/>
          </a:prstGeom>
          <a:noFill/>
          <a:ln>
            <a:noFill/>
          </a:ln>
        </p:spPr>
      </p:pic>
      <p:pic>
        <p:nvPicPr>
          <p:cNvPr id="108" name="Google Shape;108;p19"/>
          <p:cNvPicPr preferRelativeResize="0"/>
          <p:nvPr/>
        </p:nvPicPr>
        <p:blipFill>
          <a:blip r:embed="rId4">
            <a:alphaModFix/>
          </a:blip>
          <a:stretch>
            <a:fillRect/>
          </a:stretch>
        </p:blipFill>
        <p:spPr>
          <a:xfrm>
            <a:off x="3373900" y="71425"/>
            <a:ext cx="5522549" cy="2814325"/>
          </a:xfrm>
          <a:prstGeom prst="rect">
            <a:avLst/>
          </a:prstGeom>
          <a:noFill/>
          <a:ln>
            <a:noFill/>
          </a:ln>
        </p:spPr>
      </p:pic>
      <p:pic>
        <p:nvPicPr>
          <p:cNvPr id="109" name="Google Shape;109;p19"/>
          <p:cNvPicPr preferRelativeResize="0"/>
          <p:nvPr/>
        </p:nvPicPr>
        <p:blipFill>
          <a:blip r:embed="rId5">
            <a:alphaModFix/>
          </a:blip>
          <a:stretch>
            <a:fillRect/>
          </a:stretch>
        </p:blipFill>
        <p:spPr>
          <a:xfrm>
            <a:off x="3947325" y="2927125"/>
            <a:ext cx="4739400" cy="2164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490250" y="488250"/>
            <a:ext cx="6227100" cy="409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Conclusion</a:t>
            </a:r>
            <a:br>
              <a:rPr lang="en" sz="1600"/>
            </a:br>
            <a:endParaRPr sz="1600"/>
          </a:p>
          <a:p>
            <a:pPr indent="-330200" lvl="0" marL="457200" rtl="0" algn="l">
              <a:spcBef>
                <a:spcPts val="0"/>
              </a:spcBef>
              <a:spcAft>
                <a:spcPts val="0"/>
              </a:spcAft>
              <a:buSzPts val="1600"/>
              <a:buChar char="●"/>
            </a:pPr>
            <a:r>
              <a:rPr lang="en" sz="1600"/>
              <a:t>"FallAlert" aims to address a critical need for safety among elderly individuals and workers in hazardous environments by leveraging mobile technology for real-time fall detection and emergency assistance.</a:t>
            </a:r>
            <a:endParaRPr sz="1600"/>
          </a:p>
          <a:p>
            <a:pPr indent="0" lvl="0" marL="457200" rtl="0" algn="l">
              <a:spcBef>
                <a:spcPts val="0"/>
              </a:spcBef>
              <a:spcAft>
                <a:spcPts val="0"/>
              </a:spcAft>
              <a:buNone/>
            </a:pPr>
            <a:r>
              <a:t/>
            </a:r>
            <a:endParaRPr sz="1600"/>
          </a:p>
          <a:p>
            <a:pPr indent="-330200" lvl="0" marL="457200" rtl="0" algn="l">
              <a:spcBef>
                <a:spcPts val="0"/>
              </a:spcBef>
              <a:spcAft>
                <a:spcPts val="0"/>
              </a:spcAft>
              <a:buSzPts val="1600"/>
              <a:buChar char="●"/>
            </a:pPr>
            <a:r>
              <a:rPr lang="en" sz="1600"/>
              <a:t>The project's success will rely on thorough research, user-centered design, and rigorous testing to ensure reliability and ease of use.</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nvSpPr>
        <p:spPr>
          <a:xfrm>
            <a:off x="493600" y="348650"/>
            <a:ext cx="81615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200">
                <a:solidFill>
                  <a:schemeClr val="lt1"/>
                </a:solidFill>
                <a:latin typeface="Roboto"/>
                <a:ea typeface="Roboto"/>
                <a:cs typeface="Roboto"/>
                <a:sym typeface="Roboto"/>
              </a:rPr>
              <a:t>References</a:t>
            </a:r>
            <a:endParaRPr sz="3200">
              <a:solidFill>
                <a:schemeClr val="lt1"/>
              </a:solidFill>
              <a:latin typeface="Roboto"/>
              <a:ea typeface="Roboto"/>
              <a:cs typeface="Roboto"/>
              <a:sym typeface="Roboto"/>
            </a:endParaRPr>
          </a:p>
        </p:txBody>
      </p:sp>
      <p:sp>
        <p:nvSpPr>
          <p:cNvPr id="120" name="Google Shape;120;p21"/>
          <p:cNvSpPr txBox="1"/>
          <p:nvPr/>
        </p:nvSpPr>
        <p:spPr>
          <a:xfrm>
            <a:off x="493600" y="1179675"/>
            <a:ext cx="8161500" cy="351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Roboto"/>
                <a:ea typeface="Roboto"/>
                <a:cs typeface="Roboto"/>
                <a:sym typeface="Roboto"/>
              </a:rPr>
              <a:t>[</a:t>
            </a:r>
            <a:r>
              <a:rPr lang="en">
                <a:solidFill>
                  <a:schemeClr val="lt1"/>
                </a:solidFill>
                <a:latin typeface="Roboto"/>
                <a:ea typeface="Roboto"/>
                <a:cs typeface="Roboto"/>
                <a:sym typeface="Roboto"/>
              </a:rPr>
              <a:t>1] K. Yildirim, G. Ucar, T. Keskin, and A. Kavak, “Fall Detection Using Smartphone-Based Application”, International Journal of Applied Mathematics Electronics and Computers, vol. 4, no. 4, 2016.</a:t>
            </a:r>
            <a:br>
              <a:rPr lang="en">
                <a:solidFill>
                  <a:schemeClr val="lt1"/>
                </a:solidFill>
                <a:latin typeface="Roboto"/>
                <a:ea typeface="Roboto"/>
                <a:cs typeface="Roboto"/>
                <a:sym typeface="Roboto"/>
              </a:rPr>
            </a:br>
            <a:endParaRPr>
              <a:solidFill>
                <a:schemeClr val="lt1"/>
              </a:solidFill>
              <a:latin typeface="Roboto"/>
              <a:ea typeface="Roboto"/>
              <a:cs typeface="Roboto"/>
              <a:sym typeface="Roboto"/>
            </a:endParaRPr>
          </a:p>
          <a:p>
            <a:pPr indent="0" lvl="0" marL="0" rtl="0" algn="l">
              <a:spcBef>
                <a:spcPts val="0"/>
              </a:spcBef>
              <a:spcAft>
                <a:spcPts val="0"/>
              </a:spcAft>
              <a:buNone/>
            </a:pPr>
            <a:r>
              <a:rPr lang="en">
                <a:solidFill>
                  <a:schemeClr val="lt1"/>
                </a:solidFill>
                <a:latin typeface="Roboto"/>
                <a:ea typeface="Roboto"/>
                <a:cs typeface="Roboto"/>
                <a:sym typeface="Roboto"/>
              </a:rPr>
              <a:t>[2] Islam, M.M., Neom, N.H., Imtiaz, M.S., Nooruddin, S., Islam, M.R., Islam, M.R. (2019). A review on fall detection systems using data from smartphone sensors. Ingénierie des Systèmes d’Information, Vol. 24, No. 6, pp. 569-576. </a:t>
            </a:r>
            <a:r>
              <a:rPr lang="en" u="sng">
                <a:solidFill>
                  <a:schemeClr val="hlink"/>
                </a:solidFill>
                <a:latin typeface="Roboto"/>
                <a:ea typeface="Roboto"/>
                <a:cs typeface="Roboto"/>
                <a:sym typeface="Roboto"/>
                <a:hlinkClick r:id="rId3"/>
              </a:rPr>
              <a:t>https://doi.org/10.18280/isi.240602</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a:p>
            <a:pPr indent="0" lvl="0" marL="0" rtl="0" algn="l">
              <a:spcBef>
                <a:spcPts val="0"/>
              </a:spcBef>
              <a:spcAft>
                <a:spcPts val="0"/>
              </a:spcAft>
              <a:buNone/>
            </a:pPr>
            <a:r>
              <a:t/>
            </a:r>
            <a:endParaRPr>
              <a:solidFill>
                <a:schemeClr val="lt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